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604020202020204" charset="0"/>
      <p:regular r:id="rId32"/>
    </p:embeddedFont>
    <p:embeddedFont>
      <p:font typeface="Montserrat Classic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Bold" panose="020B0806030504020204" charset="0"/>
      <p:regular r:id="rId39"/>
    </p:embeddedFont>
    <p:embeddedFont>
      <p:font typeface="Open Sauce Light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svg"/><Relationship Id="rId7" Type="http://schemas.openxmlformats.org/officeDocument/2006/relationships/image" Target="../media/image5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sv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11642">
            <a:off x="14092878" y="-444474"/>
            <a:ext cx="10443683" cy="848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83319" y="10001061"/>
            <a:ext cx="9727319" cy="3106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520192"/>
            <a:ext cx="8544752" cy="212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8199">
                <a:solidFill>
                  <a:srgbClr val="004AAD"/>
                </a:solidFill>
                <a:latin typeface="Montserrat Classic Bold"/>
              </a:rPr>
              <a:t>ML PROJECT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9095"/>
            <a:ext cx="12370099" cy="306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FAKE NEWS DETECTION USING</a:t>
            </a:r>
          </a:p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ML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5054" y="9350213"/>
            <a:ext cx="26416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25861">
            <a:off x="11773103" y="-590560"/>
            <a:ext cx="13709384" cy="137093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2451326"/>
            <a:ext cx="1992833" cy="898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0364" y="2592123"/>
            <a:ext cx="1809504" cy="55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241">
                <a:solidFill>
                  <a:srgbClr val="2E2E2E"/>
                </a:solidFill>
                <a:latin typeface="Montserrat Classic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8804" y="2544498"/>
            <a:ext cx="4906787" cy="112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use Grid Search to find the best hyperparameters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4825"/>
            <a:ext cx="71105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ML MODELS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2740" flipH="1">
            <a:off x="-3625527" y="9139690"/>
            <a:ext cx="6729406" cy="54691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4871201"/>
            <a:ext cx="1975420" cy="8905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9563" y="5019711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4759" y="4198360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report the accuracies and loss curves for various ML models like  SVM, Neural networks etc.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942746" y="7640060"/>
            <a:ext cx="1975420" cy="89056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3609" y="7788570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8804" y="6967219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The results are for TF-IDF in NLP without considering the party and speaker name.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0775" y="9350213"/>
            <a:ext cx="61272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43297"/>
            <a:ext cx="8930036" cy="6960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11782" y="8257434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GAUSSIAN NAIVE BAYES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Gaussian Naive Bayes is 58.09%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41886" y="9401478"/>
            <a:ext cx="52833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103851"/>
            <a:ext cx="8463784" cy="65894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73978" y="8540255"/>
            <a:ext cx="1436091" cy="14360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LOGISTIC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Logistic Regression is 61.74%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7373" y="9290909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565" y="2935749"/>
            <a:ext cx="9062811" cy="7029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89094" y="7967589"/>
            <a:ext cx="1748809" cy="1748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DECISION TREE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the Decision Tree is 56.91%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9588" y="9290909"/>
            <a:ext cx="55214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18983"/>
            <a:ext cx="8862141" cy="69818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28956" y="7967807"/>
            <a:ext cx="1833002" cy="1833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RANDOM FOREST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Random Forest is 59.57%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413" y="9290909"/>
            <a:ext cx="56449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96318"/>
            <a:ext cx="8872843" cy="68825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57481" y="8150316"/>
            <a:ext cx="1628533" cy="16285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ADABOOST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Adaboost is 58.93%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6948" y="9290909"/>
            <a:ext cx="55742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511" y="2897230"/>
            <a:ext cx="8730445" cy="68780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16238" y="7846079"/>
            <a:ext cx="1929223" cy="19292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SVM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SVM is 59.34%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3972" y="9290909"/>
            <a:ext cx="58337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121" y="3103851"/>
            <a:ext cx="8358879" cy="65739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2735" y="7916925"/>
            <a:ext cx="1760836" cy="17608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is 58.95%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91154" y="9290909"/>
            <a:ext cx="50900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7285" y="2845065"/>
            <a:ext cx="8685656" cy="68309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86167" y="7903959"/>
            <a:ext cx="1772013" cy="17720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PCA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PCA is 57.70%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681" y="9290909"/>
            <a:ext cx="56395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602"/>
          <a:stretch>
            <a:fillRect/>
          </a:stretch>
        </p:blipFill>
        <p:spPr>
          <a:xfrm>
            <a:off x="759038" y="2845065"/>
            <a:ext cx="8757503" cy="69291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95285" y="8227805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TSNE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TSNE is 55.27%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4106" y="9290909"/>
            <a:ext cx="5831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5749">
            <a:off x="-13598870" y="-2029178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954488"/>
            <a:ext cx="827126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737" y="3009029"/>
            <a:ext cx="14994562" cy="5822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Fake News is a challenging problem in today's times.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Social Media websites are flooded with much misinformation, which can prove fatal.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Twitter particularly struggles with the fake news problem.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However, there is a certain regular pattern in fake news. Some individuals are more likely to spread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We can use Machine Learning to identify such patterns and try to predict fake news.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0937" y="9350213"/>
            <a:ext cx="27240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008825"/>
            <a:ext cx="15947646" cy="63925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RESULTS SUMMED UP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3521" y="9153525"/>
            <a:ext cx="62095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206" y="2610317"/>
            <a:ext cx="1463344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accuracies are close to 60%, which is not much efficient.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This is because it's impossible to solve this problem using standard ML and NLP Techniques.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is impossible to predict whether the news is fake without knowing the ground truth at that time.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2714" y="7877089"/>
            <a:ext cx="1338792" cy="20624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6529" y="9153525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3668991" y="-1284505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43479" y="7979617"/>
            <a:ext cx="1857057" cy="18570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88564"/>
            <a:ext cx="11660051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predict whether the given news is fake or not with an accuracy better than a random guess i.e. 50%.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best accuracy was 62.93% using Random Forest, BOW vectorisation, with speaker and party and Gini gain as feature selection criteria.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1436" y="9136743"/>
            <a:ext cx="54480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4082542" y="-3839773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88564"/>
            <a:ext cx="1349518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extend the scope by also incorporating visual and audio content in news articles.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will try to incorporate languages other than English.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Develop an interactive system where users can give a news article as input and can receive a credibility score for that article, suggesting its credibility.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74211" y="8585200"/>
            <a:ext cx="1370178" cy="134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4627" y="9153525"/>
            <a:ext cx="56037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76915" y="3355554"/>
            <a:ext cx="22241831" cy="46505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82155" y="9127416"/>
            <a:ext cx="8150485" cy="2622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2335" y="211123"/>
            <a:ext cx="2077028" cy="22621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88800" y="4792391"/>
            <a:ext cx="620563" cy="6205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45784" y="851640"/>
            <a:ext cx="739455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6499" u="none" spc="-129">
                <a:solidFill>
                  <a:srgbClr val="004AAD"/>
                </a:solidFill>
                <a:latin typeface="Montserrat Classic Bold"/>
              </a:rPr>
              <a:t>Timeline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749039"/>
            <a:ext cx="2761325" cy="3459887"/>
            <a:chOff x="0" y="0"/>
            <a:chExt cx="3681767" cy="461318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3681767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4"/>
                </a:lnSpc>
                <a:spcBef>
                  <a:spcPct val="0"/>
                </a:spcBef>
              </a:pPr>
              <a:r>
                <a:rPr lang="en-US" sz="4378" spc="-87">
                  <a:solidFill>
                    <a:srgbClr val="004AAD"/>
                  </a:solidFill>
                  <a:latin typeface="Montserrat Classic"/>
                </a:rPr>
                <a:t>Week 7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91756"/>
              <a:ext cx="3681767" cy="3121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4416" lvl="1" indent="-292208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Learned about SVM </a:t>
              </a:r>
            </a:p>
            <a:p>
              <a:pPr marL="584416" lvl="1" indent="-292208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Implemented SVM Model in the Code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37079" y="4406278"/>
            <a:ext cx="3042775" cy="4597313"/>
            <a:chOff x="0" y="0"/>
            <a:chExt cx="4057034" cy="61297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4057034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8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96738"/>
              <a:ext cx="4057034" cy="4633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Learned about MLP.</a:t>
              </a:r>
            </a:p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Implemented MLP in code.</a:t>
              </a:r>
            </a:p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Observed the accuracy of the model.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22612" y="3792866"/>
            <a:ext cx="3042775" cy="4365016"/>
            <a:chOff x="0" y="0"/>
            <a:chExt cx="4057034" cy="582002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4057034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9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06263"/>
              <a:ext cx="4057034" cy="4313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3542" lvl="1" indent="-286771">
                <a:lnSpc>
                  <a:spcPts val="3719"/>
                </a:lnSpc>
                <a:buFont typeface="Arial"/>
                <a:buChar char="•"/>
              </a:pPr>
              <a:r>
                <a:rPr lang="en-US" sz="2656">
                  <a:solidFill>
                    <a:srgbClr val="000000"/>
                  </a:solidFill>
                  <a:latin typeface="Open Sauce Light"/>
                </a:rPr>
                <a:t>Learned about TSNE and PCA.</a:t>
              </a:r>
            </a:p>
            <a:p>
              <a:pPr marL="573542" lvl="1" indent="-286771">
                <a:lnSpc>
                  <a:spcPts val="3719"/>
                </a:lnSpc>
                <a:buFont typeface="Arial"/>
                <a:buChar char="•"/>
              </a:pPr>
              <a:r>
                <a:rPr lang="en-US" sz="2656">
                  <a:solidFill>
                    <a:srgbClr val="000000"/>
                  </a:solidFill>
                  <a:latin typeface="Open Sauce Light"/>
                </a:rPr>
                <a:t>Observed accuracy of the MLP with and without TSNE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11252" y="4379705"/>
            <a:ext cx="3042775" cy="5097949"/>
            <a:chOff x="0" y="0"/>
            <a:chExt cx="4057034" cy="679726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057034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10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96738"/>
              <a:ext cx="4057034" cy="5300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Documented the complete project.</a:t>
              </a:r>
            </a:p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Did a complete analysis of performance of all models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45469" y="5975374"/>
            <a:ext cx="3042775" cy="3095405"/>
            <a:chOff x="0" y="0"/>
            <a:chExt cx="4057034" cy="41272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057034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11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96738"/>
              <a:ext cx="4057034" cy="2630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Identified the future work</a:t>
              </a:r>
            </a:p>
            <a:p>
              <a:pPr marL="616721" lvl="1" indent="-30836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Identified the limitations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437904" y="3482584"/>
            <a:ext cx="620563" cy="62056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23437" y="3045273"/>
            <a:ext cx="620563" cy="62056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22358" y="3482584"/>
            <a:ext cx="620563" cy="62056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56575" y="4792391"/>
            <a:ext cx="620563" cy="62056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822776" y="9372879"/>
            <a:ext cx="57272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76915" y="3355554"/>
            <a:ext cx="22241831" cy="46505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82155" y="9127416"/>
            <a:ext cx="8150485" cy="2622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88800" y="4792391"/>
            <a:ext cx="620563" cy="6205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79846" y="3355554"/>
            <a:ext cx="620563" cy="6205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55106" y="3045273"/>
            <a:ext cx="620563" cy="6205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01503" y="4171828"/>
            <a:ext cx="620563" cy="6205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6556" y="391428"/>
            <a:ext cx="2172807" cy="133084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45784" y="851640"/>
            <a:ext cx="739455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6499" spc="-129">
                <a:solidFill>
                  <a:srgbClr val="004AAD"/>
                </a:solidFill>
                <a:latin typeface="Montserrat Classic Bold"/>
              </a:rPr>
              <a:t>Work Division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749039"/>
            <a:ext cx="3304111" cy="3307487"/>
            <a:chOff x="0" y="0"/>
            <a:chExt cx="4405481" cy="44099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4405481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004AAD"/>
                  </a:solidFill>
                  <a:latin typeface="Montserrat Classic"/>
                </a:rPr>
                <a:t>Anshak Goel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88556"/>
              <a:ext cx="4405481" cy="3121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4416" lvl="1" indent="-292208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Handled the NLP Part.</a:t>
              </a:r>
            </a:p>
            <a:p>
              <a:pPr marL="584416" lvl="1" indent="-292208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Also did some data preprocessing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47361" y="4316741"/>
            <a:ext cx="3431651" cy="3689378"/>
            <a:chOff x="0" y="0"/>
            <a:chExt cx="4575535" cy="49191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4575535" cy="1525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37"/>
                </a:lnSpc>
                <a:spcBef>
                  <a:spcPct val="0"/>
                </a:spcBef>
              </a:pPr>
              <a:r>
                <a:rPr lang="en-US" sz="3781" spc="-75">
                  <a:solidFill>
                    <a:srgbClr val="004AAD"/>
                  </a:solidFill>
                  <a:latin typeface="Montserrat Classic"/>
                </a:rPr>
                <a:t>Deeptorshi Mondal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84131"/>
              <a:ext cx="4575535" cy="273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7878" lvl="1" indent="-318939">
                <a:lnSpc>
                  <a:spcPts val="4136"/>
                </a:lnSpc>
                <a:buFont typeface="Arial"/>
                <a:buChar char="•"/>
              </a:pPr>
              <a:r>
                <a:rPr lang="en-US" sz="2954">
                  <a:solidFill>
                    <a:srgbClr val="000000"/>
                  </a:solidFill>
                  <a:latin typeface="Open Sauce Light"/>
                </a:rPr>
                <a:t>Handled the documentation</a:t>
              </a:r>
            </a:p>
            <a:p>
              <a:pPr marL="637878" lvl="1" indent="-318939">
                <a:lnSpc>
                  <a:spcPts val="4136"/>
                </a:lnSpc>
                <a:buFont typeface="Arial"/>
                <a:buChar char="•"/>
              </a:pPr>
              <a:r>
                <a:rPr lang="en-US" sz="2954">
                  <a:solidFill>
                    <a:srgbClr val="000000"/>
                  </a:solidFill>
                  <a:latin typeface="Open Sauce Light"/>
                </a:rPr>
                <a:t>Also helped in NLP Part.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47486" y="4046016"/>
            <a:ext cx="3235802" cy="4469726"/>
            <a:chOff x="0" y="0"/>
            <a:chExt cx="4314403" cy="595963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4314403" cy="72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8"/>
                </a:lnSpc>
                <a:spcBef>
                  <a:spcPct val="0"/>
                </a:spcBef>
              </a:pPr>
              <a:r>
                <a:rPr lang="en-US" sz="3615" spc="-72">
                  <a:solidFill>
                    <a:srgbClr val="004AAD"/>
                  </a:solidFill>
                  <a:latin typeface="Montserrat Classic"/>
                </a:rPr>
                <a:t>Sahil Goyal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65717"/>
              <a:ext cx="4314403" cy="4593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926" lvl="1" indent="-304963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Handled the data preprocessing part</a:t>
              </a:r>
            </a:p>
            <a:p>
              <a:pPr marL="609926" lvl="1" indent="-304963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Helped in implementing the ML Models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04165" y="5412954"/>
            <a:ext cx="3235802" cy="4520372"/>
            <a:chOff x="0" y="0"/>
            <a:chExt cx="4314403" cy="602716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314403" cy="1458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8"/>
                </a:lnSpc>
                <a:spcBef>
                  <a:spcPct val="0"/>
                </a:spcBef>
              </a:pPr>
              <a:r>
                <a:rPr lang="en-US" sz="3615" spc="-72">
                  <a:solidFill>
                    <a:srgbClr val="004AAD"/>
                  </a:solidFill>
                  <a:latin typeface="Montserrat Classic"/>
                </a:rPr>
                <a:t>Vibhor Agarwal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095023"/>
              <a:ext cx="4314403" cy="3932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926" lvl="1" indent="-304963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Decided which ML Models to use.</a:t>
              </a:r>
            </a:p>
            <a:p>
              <a:pPr marL="609926" lvl="1" indent="-304963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Analyzed the accuracies of the models.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126634" y="9153525"/>
            <a:ext cx="56565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206" y="2610317"/>
            <a:ext cx="1463344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https://arxiv.org/pdf/1705.00648.pdf%E2%80%8B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https://www.researchgate.net/publication/336436870_Fake_News_Detection_Using_Machine_Learning_approaches_A_systematic_Review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https://paperswithcode.com/paper/liar-liar-pants-on-fire-a-new-benchmark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https://github.com/manideep2510/siamese-BERT-fake-news-detection-LIAR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7516" y="7973913"/>
            <a:ext cx="1489392" cy="177693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5379" y="9348492"/>
            <a:ext cx="51724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5749">
            <a:off x="-9621962" y="-3551227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3009029"/>
            <a:ext cx="14994562" cy="65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used ML models like logistic regression and deep learning models.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describe the use of detecting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discuss vectorization techniques like TF-IDF and BOW to convert text to numeric values.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discussed the importance of addressing the bias using lexical and sentiment analysis.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experimented with several models like SVM, Random Forest etc.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77031" y="7934604"/>
            <a:ext cx="1824597" cy="18179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2737" y="954488"/>
            <a:ext cx="1279447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3152" y="9350213"/>
            <a:ext cx="28797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25861">
            <a:off x="11433308" y="-990868"/>
            <a:ext cx="13709384" cy="137093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936" y="504825"/>
            <a:ext cx="1004718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DATASET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817" y="2278478"/>
            <a:ext cx="952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29342" y="2087026"/>
            <a:ext cx="11660051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Used Liar Dataset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contains sentences with their speakers and their affiliations with labels representing fake news or not.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dataset contains 16 columns and 12788 rows.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 Some columns are labels, statement speakers, etc.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56977" y="9350213"/>
            <a:ext cx="30032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970" y="2479278"/>
            <a:ext cx="7903630" cy="5979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55670" y="2479278"/>
            <a:ext cx="7903630" cy="59796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541061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EDA SOME SCATTERPLOTS 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0512" y="9350213"/>
            <a:ext cx="29325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43363" flipH="1">
            <a:off x="14256454" y="9219336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8924" y="2244076"/>
            <a:ext cx="7795651" cy="4881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504825"/>
            <a:ext cx="140270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601" y="2186926"/>
            <a:ext cx="10137312" cy="54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clean the data and remove punctuation marks, white spaces, etc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tokenize the data using NLP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to vectorize the tokenized data into numeric form.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wordcloud to visualize the word frequencies.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a label encoder on Political Party and speaker column.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47536" y="9350213"/>
            <a:ext cx="3192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43790" y="1727069"/>
            <a:ext cx="7704938" cy="80838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3546" y="8233597"/>
            <a:ext cx="1919331" cy="1577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DATA PREPROCESSING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478" y="2387316"/>
            <a:ext cx="10137312" cy="54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dropped 12 columns out of 16 columns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decision to keep which columns were</a:t>
            </a: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       taken based on the heatmap.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Columns with high correlation were dropped.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take 4 partitions of data with and without party and speaker using TF-IDF and BOW.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84719" y="9350213"/>
            <a:ext cx="244840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44908" y="8345916"/>
            <a:ext cx="1567630" cy="14650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3546" y="4267431"/>
            <a:ext cx="11282344" cy="4448046"/>
            <a:chOff x="0" y="0"/>
            <a:chExt cx="15043125" cy="593072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4556737" cy="193664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395298"/>
              <a:ext cx="15043125" cy="187565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27550" b="14962"/>
            <a:stretch>
              <a:fillRect/>
            </a:stretch>
          </p:blipFill>
          <p:spPr>
            <a:xfrm>
              <a:off x="0" y="4728152"/>
              <a:ext cx="7826915" cy="120257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MORE ON NLP !!!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478" y="2387316"/>
            <a:ext cx="10137312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in NLP vectorisation.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525861">
            <a:off x="13337323" y="-5311000"/>
            <a:ext cx="13709384" cy="137093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57246" y="9350213"/>
            <a:ext cx="29978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164280" y="-1898272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859236"/>
            <a:ext cx="9319410" cy="67381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2750206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PERFORMING TSNE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970" y="1915833"/>
            <a:ext cx="11363185" cy="5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Following is the result of TSNE on TF-IDF Vector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6793" y="9492596"/>
            <a:ext cx="31893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836</Words>
  <Application>Microsoft Office PowerPoint</Application>
  <PresentationFormat>Custom</PresentationFormat>
  <Paragraphs>135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Open Sans</vt:lpstr>
      <vt:lpstr>Montserrat Classic Bold</vt:lpstr>
      <vt:lpstr>Canva Sans</vt:lpstr>
      <vt:lpstr>Open Sauce Light</vt:lpstr>
      <vt:lpstr>Arial</vt:lpstr>
      <vt:lpstr>Montserrat Classic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Presentation</dc:title>
  <dc:creator>durga</dc:creator>
  <cp:lastModifiedBy>Durga J</cp:lastModifiedBy>
  <cp:revision>3</cp:revision>
  <dcterms:created xsi:type="dcterms:W3CDTF">2006-08-16T00:00:00Z</dcterms:created>
  <dcterms:modified xsi:type="dcterms:W3CDTF">2024-04-30T14:06:18Z</dcterms:modified>
  <dc:identifier>DAFTuA_cjDY</dc:identifier>
</cp:coreProperties>
</file>